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 id="2147484147" r:id="rId2"/>
    <p:sldMasterId id="2147484211" r:id="rId3"/>
    <p:sldMasterId id="2147484229" r:id="rId4"/>
    <p:sldMasterId id="2147484294" r:id="rId5"/>
    <p:sldMasterId id="2147484330" r:id="rId6"/>
    <p:sldMasterId id="2147484372" r:id="rId7"/>
  </p:sldMasterIdLst>
  <p:notesMasterIdLst>
    <p:notesMasterId r:id="rId18"/>
  </p:notesMasterIdLst>
  <p:sldIdLst>
    <p:sldId id="274" r:id="rId8"/>
    <p:sldId id="258" r:id="rId9"/>
    <p:sldId id="261" r:id="rId10"/>
    <p:sldId id="263" r:id="rId11"/>
    <p:sldId id="264"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D23"/>
    <a:srgbClr val="FF66CC"/>
    <a:srgbClr val="66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p:cViewPr>
        <p:scale>
          <a:sx n="80" d="100"/>
          <a:sy n="80" d="100"/>
        </p:scale>
        <p:origin x="-948"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49D12-D25B-4709-BBE3-A5177BC886DF}" type="datetimeFigureOut">
              <a:rPr lang="en-US" smtClean="0"/>
              <a:t>10/7/2017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BBAA7-9B32-4056-9313-F910EB1AED67}" type="slidenum">
              <a:rPr lang="en-US" smtClean="0"/>
              <a:t>‹#›</a:t>
            </a:fld>
            <a:endParaRPr lang="en-US"/>
          </a:p>
        </p:txBody>
      </p:sp>
    </p:spTree>
    <p:extLst>
      <p:ext uri="{BB962C8B-B14F-4D97-AF65-F5344CB8AC3E}">
        <p14:creationId xmlns:p14="http://schemas.microsoft.com/office/powerpoint/2010/main" val="290709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97548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2175137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455365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9439645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545257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6010075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655555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8046849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3612509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92800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5580100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55151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5623566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7110402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6605469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01071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32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26787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77354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855996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67891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54134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616031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0690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91878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505582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194581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022177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112238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681507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330521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869530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258387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509017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8625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436683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699356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945033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594124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130150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215332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977E111-BF66-4759-B574-0589977082D8}"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25778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98799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147892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85617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95601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991023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780820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A7B6E-477A-46D3-916D-37A97B10993A}" type="datetimeFigureOut">
              <a:rPr lang="en-US" smtClean="0"/>
              <a:t>10/7/2017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673190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807716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266273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941602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714109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636544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566705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404521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04637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514159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637288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358328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146236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078946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881354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989505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474428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69615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A7B6E-477A-46D3-916D-37A97B10993A}" type="datetimeFigureOut">
              <a:rPr lang="en-US" smtClean="0"/>
              <a:t>10/7/2017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597503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68891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018794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3992066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6220414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020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092063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284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643205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6253298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8485797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135396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17416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A7B6E-477A-46D3-916D-37A97B10993A}" type="datetimeFigureOut">
              <a:rPr lang="en-US" smtClean="0"/>
              <a:t>10/7/2017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097927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818448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7126468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3719098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299218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679055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4365922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579421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630564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054540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025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0036356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269137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2457298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9096815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826365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5607169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09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897814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127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5423283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278424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720027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EA7B6E-477A-46D3-916D-37A97B10993A}"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1154289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3759102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77E111-BF66-4759-B574-0589977082D8}" type="slidenum">
              <a:rPr lang="en-US" smtClean="0"/>
              <a:t>‹#›</a:t>
            </a:fld>
            <a:endParaRPr lang="en-US"/>
          </a:p>
        </p:txBody>
      </p:sp>
    </p:spTree>
    <p:extLst>
      <p:ext uri="{BB962C8B-B14F-4D97-AF65-F5344CB8AC3E}">
        <p14:creationId xmlns:p14="http://schemas.microsoft.com/office/powerpoint/2010/main" val="9170574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9348026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037704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36951841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4129355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186730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EA7B6E-477A-46D3-916D-37A97B10993A}"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4809307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EA7B6E-477A-46D3-916D-37A97B10993A}"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7E111-BF66-4759-B574-0589977082D8}" type="slidenum">
              <a:rPr lang="en-US" smtClean="0"/>
              <a:t>‹#›</a:t>
            </a:fld>
            <a:endParaRPr lang="en-US"/>
          </a:p>
        </p:txBody>
      </p:sp>
    </p:spTree>
    <p:extLst>
      <p:ext uri="{BB962C8B-B14F-4D97-AF65-F5344CB8AC3E}">
        <p14:creationId xmlns:p14="http://schemas.microsoft.com/office/powerpoint/2010/main" val="17002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7.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5EA7B6E-477A-46D3-916D-37A97B10993A}" type="datetimeFigureOut">
              <a:rPr lang="en-US" smtClean="0"/>
              <a:t>10/7/2017</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977E111-BF66-4759-B574-0589977082D8}" type="slidenum">
              <a:rPr lang="en-US" smtClean="0"/>
              <a:t>‹#›</a:t>
            </a:fld>
            <a:endParaRPr lang="en-US"/>
          </a:p>
        </p:txBody>
      </p:sp>
    </p:spTree>
    <p:extLst>
      <p:ext uri="{BB962C8B-B14F-4D97-AF65-F5344CB8AC3E}">
        <p14:creationId xmlns:p14="http://schemas.microsoft.com/office/powerpoint/2010/main" val="3131272892"/>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EA7B6E-477A-46D3-916D-37A97B10993A}" type="datetimeFigureOut">
              <a:rPr lang="en-US" smtClean="0"/>
              <a:t>10/7/2017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977E111-BF66-4759-B574-0589977082D8}" type="slidenum">
              <a:rPr lang="en-US" smtClean="0"/>
              <a:t>‹#›</a:t>
            </a:fld>
            <a:endParaRPr lang="en-US"/>
          </a:p>
        </p:txBody>
      </p:sp>
    </p:spTree>
    <p:extLst>
      <p:ext uri="{BB962C8B-B14F-4D97-AF65-F5344CB8AC3E}">
        <p14:creationId xmlns:p14="http://schemas.microsoft.com/office/powerpoint/2010/main" val="1398340073"/>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EA7B6E-477A-46D3-916D-37A97B10993A}" type="datetimeFigureOut">
              <a:rPr lang="en-US" smtClean="0"/>
              <a:t>10/7/2017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977E111-BF66-4759-B574-0589977082D8}" type="slidenum">
              <a:rPr lang="en-US" smtClean="0"/>
              <a:t>‹#›</a:t>
            </a:fld>
            <a:endParaRPr lang="en-US"/>
          </a:p>
        </p:txBody>
      </p:sp>
    </p:spTree>
    <p:extLst>
      <p:ext uri="{BB962C8B-B14F-4D97-AF65-F5344CB8AC3E}">
        <p14:creationId xmlns:p14="http://schemas.microsoft.com/office/powerpoint/2010/main" val="435434862"/>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EA7B6E-477A-46D3-916D-37A97B10993A}" type="datetimeFigureOut">
              <a:rPr lang="en-US" smtClean="0"/>
              <a:t>10/7/2017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977E111-BF66-4759-B574-0589977082D8}" type="slidenum">
              <a:rPr lang="en-US" smtClean="0"/>
              <a:t>‹#›</a:t>
            </a:fld>
            <a:endParaRPr lang="en-US"/>
          </a:p>
        </p:txBody>
      </p:sp>
    </p:spTree>
    <p:extLst>
      <p:ext uri="{BB962C8B-B14F-4D97-AF65-F5344CB8AC3E}">
        <p14:creationId xmlns:p14="http://schemas.microsoft.com/office/powerpoint/2010/main" val="597317960"/>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EA7B6E-477A-46D3-916D-37A97B10993A}" type="datetimeFigureOut">
              <a:rPr lang="en-US" smtClean="0"/>
              <a:t>10/7/2017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977E111-BF66-4759-B574-0589977082D8}" type="slidenum">
              <a:rPr lang="en-US" smtClean="0"/>
              <a:t>‹#›</a:t>
            </a:fld>
            <a:endParaRPr lang="en-US"/>
          </a:p>
        </p:txBody>
      </p:sp>
    </p:spTree>
    <p:extLst>
      <p:ext uri="{BB962C8B-B14F-4D97-AF65-F5344CB8AC3E}">
        <p14:creationId xmlns:p14="http://schemas.microsoft.com/office/powerpoint/2010/main" val="1691865499"/>
      </p:ext>
    </p:extLst>
  </p:cSld>
  <p:clrMap bg1="dk1" tx1="lt1" bg2="dk2" tx2="lt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5EA7B6E-477A-46D3-916D-37A97B10993A}" type="datetimeFigureOut">
              <a:rPr lang="en-US" smtClean="0"/>
              <a:t>10/7/2017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977E111-BF66-4759-B574-0589977082D8}"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937862"/>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EA7B6E-477A-46D3-916D-37A97B10993A}" type="datetimeFigureOut">
              <a:rPr lang="en-US" smtClean="0"/>
              <a:t>10/7/2017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977E111-BF66-4759-B574-0589977082D8}" type="slidenum">
              <a:rPr lang="en-US" smtClean="0"/>
              <a:t>‹#›</a:t>
            </a:fld>
            <a:endParaRPr lang="en-US"/>
          </a:p>
        </p:txBody>
      </p:sp>
    </p:spTree>
    <p:extLst>
      <p:ext uri="{BB962C8B-B14F-4D97-AF65-F5344CB8AC3E}">
        <p14:creationId xmlns:p14="http://schemas.microsoft.com/office/powerpoint/2010/main" val="1167951700"/>
      </p:ext>
    </p:extLst>
  </p:cSld>
  <p:clrMap bg1="dk1" tx1="lt1" bg2="dk2" tx2="lt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 id="2147484385" r:id="rId13"/>
    <p:sldLayoutId id="2147484386" r:id="rId14"/>
    <p:sldLayoutId id="2147484387" r:id="rId15"/>
    <p:sldLayoutId id="2147484388" r:id="rId16"/>
    <p:sldLayoutId id="21474843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0000"/>
                </a:solidFill>
              </a:rPr>
              <a:t>DETERMINATION OF TRACKSPACING ON CDs AND DVDs USING THE PRINCIPLES OF DIFFRACTION</a:t>
            </a:r>
            <a:endParaRPr lang="en-US" dirty="0"/>
          </a:p>
        </p:txBody>
      </p:sp>
      <p:sp>
        <p:nvSpPr>
          <p:cNvPr id="3" name="Subtitle 2"/>
          <p:cNvSpPr>
            <a:spLocks noGrp="1"/>
          </p:cNvSpPr>
          <p:nvPr>
            <p:ph type="subTitle" idx="1"/>
          </p:nvPr>
        </p:nvSpPr>
        <p:spPr/>
        <p:txBody>
          <a:bodyPr/>
          <a:lstStyle/>
          <a:p>
            <a:r>
              <a:rPr lang="en-US" dirty="0" smtClean="0"/>
              <a:t>S V HAREENDRAKUMAR</a:t>
            </a:r>
          </a:p>
          <a:p>
            <a:r>
              <a:rPr lang="en-US" dirty="0" smtClean="0"/>
              <a:t>ASSOCIATE PROFESSOR</a:t>
            </a:r>
          </a:p>
          <a:p>
            <a:r>
              <a:rPr lang="en-US" smtClean="0"/>
              <a:t>PG DEPARTMENT OF PHYSICS</a:t>
            </a:r>
            <a:endParaRPr lang="en-US"/>
          </a:p>
        </p:txBody>
      </p:sp>
    </p:spTree>
    <p:extLst>
      <p:ext uri="{BB962C8B-B14F-4D97-AF65-F5344CB8AC3E}">
        <p14:creationId xmlns:p14="http://schemas.microsoft.com/office/powerpoint/2010/main" val="309089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600200"/>
            <a:ext cx="6858000" cy="1754326"/>
          </a:xfrm>
          <a:prstGeom prst="rect">
            <a:avLst/>
          </a:prstGeom>
        </p:spPr>
        <p:txBody>
          <a:bodyPr wrap="square">
            <a:spAutoFit/>
          </a:bodyPr>
          <a:lstStyle/>
          <a:p>
            <a:pPr marL="57150" marR="57150" algn="just">
              <a:lnSpc>
                <a:spcPct val="150000"/>
              </a:lnSpc>
              <a:spcAft>
                <a:spcPts val="1000"/>
              </a:spcAft>
            </a:pPr>
            <a:r>
              <a:rPr lang="en-US" dirty="0">
                <a:latin typeface="Times New Roman" panose="02020603050405020304" pitchFamily="18" charset="0"/>
                <a:ea typeface="Calibri" panose="020F0502020204030204" pitchFamily="34" charset="0"/>
                <a:cs typeface="Arial" panose="020B0604020202020204" pitchFamily="34" charset="0"/>
              </a:rPr>
              <a:t>The average data track spacing on the DVD was 766 nm and the average track spacing on the CDs was 1532 nm. This makes the data track spacing of the DVD exactly half of the data track spacing of the CDs.</a:t>
            </a:r>
            <a:endParaRPr lang="en-IN"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60213"/>
            <a:ext cx="2966720" cy="238188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675496" y="3365899"/>
            <a:ext cx="3276600" cy="2433003"/>
          </a:xfrm>
          <a:prstGeom prst="rect">
            <a:avLst/>
          </a:prstGeom>
          <a:noFill/>
          <a:ln>
            <a:noFill/>
          </a:ln>
        </p:spPr>
      </p:pic>
    </p:spTree>
    <p:extLst>
      <p:ext uri="{BB962C8B-B14F-4D97-AF65-F5344CB8AC3E}">
        <p14:creationId xmlns:p14="http://schemas.microsoft.com/office/powerpoint/2010/main" val="967284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 all noticed the colourful patterns reflecting from the shiny surface of a CD disc. Actually what we are seeing is the diffraction of white light and the rainbows of colors are diffraction patterns.</a:t>
            </a:r>
          </a:p>
          <a:p>
            <a:r>
              <a:rPr lang="en-US" dirty="0" smtClean="0"/>
              <a:t> In this project, we will learn about how the diffraction patterns are generated, and we will find out microscopic spacing of data tracks on a CD  as well as DVD using a laser pointer.</a:t>
            </a:r>
          </a:p>
          <a:p>
            <a:pPr>
              <a:buNone/>
            </a:pPr>
            <a:r>
              <a:rPr lang="en-US" dirty="0" smtClean="0"/>
              <a:t/>
            </a:r>
            <a:br>
              <a:rPr lang="en-US" dirty="0" smtClean="0"/>
            </a:br>
            <a:endParaRPr lang="en-US" dirty="0" smtClean="0"/>
          </a:p>
          <a:p>
            <a:endParaRPr lang="en-US"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552267" cy="457201"/>
          </a:xfrm>
        </p:spPr>
        <p:txBody>
          <a:bodyPr>
            <a:normAutofit fontScale="90000"/>
          </a:bodyPr>
          <a:lstStyle/>
          <a:p>
            <a:pPr algn="ctr"/>
            <a:r>
              <a:rPr lang="en-US" sz="7200" dirty="0" smtClean="0"/>
              <a:t> </a:t>
            </a:r>
            <a:r>
              <a:rPr lang="en-US" sz="7200" b="1" u="sng" dirty="0" smtClean="0">
                <a:solidFill>
                  <a:schemeClr val="accent5">
                    <a:lumMod val="75000"/>
                  </a:schemeClr>
                </a:solidFill>
              </a:rPr>
              <a:t>DIFFRACTION</a:t>
            </a:r>
            <a:endParaRPr lang="en-US" sz="7200" dirty="0">
              <a:solidFill>
                <a:schemeClr val="accent5">
                  <a:lumMod val="75000"/>
                </a:schemeClr>
              </a:solidFill>
            </a:endParaRPr>
          </a:p>
        </p:txBody>
      </p:sp>
      <p:sp>
        <p:nvSpPr>
          <p:cNvPr id="3" name="Content Placeholder 2"/>
          <p:cNvSpPr>
            <a:spLocks noGrp="1"/>
          </p:cNvSpPr>
          <p:nvPr>
            <p:ph idx="1"/>
          </p:nvPr>
        </p:nvSpPr>
        <p:spPr>
          <a:xfrm>
            <a:off x="914400" y="3048000"/>
            <a:ext cx="7704667" cy="3332816"/>
          </a:xfrm>
        </p:spPr>
        <p:txBody>
          <a:bodyPr>
            <a:normAutofit fontScale="92500" lnSpcReduction="20000"/>
          </a:bodyPr>
          <a:lstStyle/>
          <a:p>
            <a:pPr marL="514350" indent="-514350">
              <a:buFont typeface="Wingdings" pitchFamily="2" charset="2"/>
              <a:buChar char="q"/>
            </a:pPr>
            <a:r>
              <a:rPr lang="en-US" dirty="0" smtClean="0"/>
              <a:t> Diffraction refers to various phenomena that occur when a wave encounters an obstacle or a slit.  It is defined as the bending of waves around the corners of an obstacle or aperture in to the region of geometrical shadow of obstacle.</a:t>
            </a:r>
          </a:p>
          <a:p>
            <a:pPr marL="514350" indent="-514350">
              <a:buFont typeface="Wingdings" pitchFamily="2" charset="2"/>
              <a:buChar char="q"/>
            </a:pPr>
            <a:r>
              <a:rPr lang="en-US" dirty="0" smtClean="0"/>
              <a:t>In classical physics the diffraction phenomenon is described as the interference of waves according to the Hygens -Frensel principle that treats each point in the wave front as a collection of individual spherical wavelets. </a:t>
            </a:r>
          </a:p>
          <a:p>
            <a:pPr marL="514350" indent="-514350">
              <a:buFont typeface="Wingdings" pitchFamily="2" charset="2"/>
              <a:buChar char="q"/>
            </a:pPr>
            <a:r>
              <a:rPr lang="en-US" dirty="0" smtClean="0"/>
              <a:t>These characteristic behaviors are exhibited when a wave encounters an obstacle or slit that is comparable in size to its wavelength. </a:t>
            </a:r>
            <a:endParaRPr lang="en-US" dirty="0"/>
          </a:p>
        </p:txBody>
      </p:sp>
      <p:pic>
        <p:nvPicPr>
          <p:cNvPr id="6" name="Picture 5" descr="Figure 4: (A) Huygens' principle applied to both plane and spherical waves. Each point on the wave front AA′ can be thought of as a radiator of a spherical wave that expands out with velocity c, traveling a distance ct after time t. A secondary wave front BB′ is formed from the addition of all the wave amplitudes from the wave front AA′. (B) Huygens' construction of a diffracted wave from a transmission grating. The wave front is constructed by adding spherical waves from each slit of the grating. The wave emitted at a given slit is delayed by one full cycle with respect to the wave from an adjacent slit."/>
          <p:cNvPicPr/>
          <p:nvPr/>
        </p:nvPicPr>
        <p:blipFill>
          <a:blip r:embed="rId2"/>
          <a:srcRect/>
          <a:stretch>
            <a:fillRect/>
          </a:stretch>
        </p:blipFill>
        <p:spPr bwMode="auto">
          <a:xfrm>
            <a:off x="1714500" y="914401"/>
            <a:ext cx="5715000" cy="20573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219200"/>
          </a:xfrm>
        </p:spPr>
        <p:txBody>
          <a:bodyPr>
            <a:normAutofit fontScale="90000"/>
          </a:bodyPr>
          <a:lstStyle/>
          <a:p>
            <a:r>
              <a:rPr lang="en-US" b="1" dirty="0" smtClean="0"/>
              <a:t>       </a:t>
            </a:r>
            <a:r>
              <a:rPr lang="en-US" sz="5400" b="1" u="sng" dirty="0" smtClean="0"/>
              <a:t>DIFFRACTION GRATING</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685346" y="1447800"/>
            <a:ext cx="7765322" cy="4343400"/>
          </a:xfrm>
        </p:spPr>
        <p:txBody>
          <a:bodyPr>
            <a:noAutofit/>
          </a:bodyPr>
          <a:lstStyle/>
          <a:p>
            <a:pPr>
              <a:buFont typeface="Wingdings" pitchFamily="2" charset="2"/>
              <a:buChar char="q"/>
            </a:pPr>
            <a:r>
              <a:rPr lang="en-US" dirty="0" smtClean="0"/>
              <a:t>   A diffraction grating is an optical element that divides  light composed of  lots of different wavelengths into light components by wavelength.</a:t>
            </a:r>
          </a:p>
          <a:p>
            <a:pPr>
              <a:buFont typeface="Wingdings" pitchFamily="2" charset="2"/>
              <a:buChar char="q"/>
            </a:pPr>
            <a:r>
              <a:rPr lang="en-US" dirty="0" smtClean="0"/>
              <a:t>When white light enters the grating, the light components are diffracted at angles that are determined by the respective wavelengths  white light can be separated in to all seven major colors of the complete spectrum or rainbow by using a diffraction grating or a prism  </a:t>
            </a:r>
            <a:r>
              <a:rPr lang="en-US" dirty="0"/>
              <a:t>.</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95800"/>
            <a:ext cx="5029200" cy="2209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6347713" cy="1320800"/>
          </a:xfrm>
        </p:spPr>
        <p:txBody>
          <a:bodyPr>
            <a:noAutofit/>
          </a:bodyPr>
          <a:lstStyle/>
          <a:p>
            <a:pPr algn="ctr"/>
            <a:r>
              <a:rPr lang="en-US" sz="5400" b="1" dirty="0" smtClean="0">
                <a:solidFill>
                  <a:srgbClr val="FF0000"/>
                </a:solidFill>
              </a:rPr>
              <a:t/>
            </a:r>
            <a:br>
              <a:rPr lang="en-US" sz="5400" b="1" dirty="0" smtClean="0">
                <a:solidFill>
                  <a:srgbClr val="FF0000"/>
                </a:solidFill>
              </a:rPr>
            </a:br>
            <a:r>
              <a:rPr lang="en-US" sz="5400" b="1" u="sng" dirty="0" smtClean="0">
                <a:solidFill>
                  <a:srgbClr val="FF0000"/>
                </a:solidFill>
              </a:rPr>
              <a:t>He –Ne Laser</a:t>
            </a:r>
            <a:r>
              <a:rPr lang="en-US" sz="5400" b="1" dirty="0" smtClean="0">
                <a:solidFill>
                  <a:srgbClr val="FF0000"/>
                </a:solidFill>
              </a:rPr>
              <a:t> </a:t>
            </a:r>
            <a:endParaRPr lang="en-US" sz="5400" b="1" dirty="0">
              <a:solidFill>
                <a:srgbClr val="FF0000"/>
              </a:solidFill>
            </a:endParaRPr>
          </a:p>
        </p:txBody>
      </p:sp>
      <p:sp>
        <p:nvSpPr>
          <p:cNvPr id="3" name="Content Placeholder 2"/>
          <p:cNvSpPr>
            <a:spLocks noGrp="1"/>
          </p:cNvSpPr>
          <p:nvPr>
            <p:ph idx="1"/>
          </p:nvPr>
        </p:nvSpPr>
        <p:spPr>
          <a:xfrm>
            <a:off x="381000" y="1981200"/>
            <a:ext cx="8229600" cy="4389120"/>
          </a:xfrm>
        </p:spPr>
        <p:txBody>
          <a:bodyPr/>
          <a:lstStyle/>
          <a:p>
            <a:r>
              <a:rPr lang="en-US" dirty="0" smtClean="0"/>
              <a:t>Gas lasers are the most widely used lasers. </a:t>
            </a:r>
          </a:p>
          <a:p>
            <a:r>
              <a:rPr lang="en-US" dirty="0" smtClean="0"/>
              <a:t>In gases, the energy levels of atoms involved in the lasing process are narrow and as such require sources with sharp wavelength to excite atoms. The most common method of exciting gas laser medium is by passing an electric discharge through the gas. Electrons present in the discharge transfer energy to atoms in the laser gas by collisions.</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8" y="-228600"/>
            <a:ext cx="9257495" cy="7086600"/>
          </a:xfrm>
          <a:prstGeom prst="rect">
            <a:avLst/>
          </a:prstGeom>
        </p:spPr>
      </p:pic>
      <p:sp>
        <p:nvSpPr>
          <p:cNvPr id="2" name="Rectangle 1"/>
          <p:cNvSpPr/>
          <p:nvPr/>
        </p:nvSpPr>
        <p:spPr>
          <a:xfrm>
            <a:off x="1355802" y="381000"/>
            <a:ext cx="4998484" cy="807850"/>
          </a:xfrm>
          <a:prstGeom prst="rect">
            <a:avLst/>
          </a:prstGeom>
        </p:spPr>
        <p:txBody>
          <a:bodyPr wrap="none">
            <a:spAutoFit/>
          </a:bodyPr>
          <a:lstStyle/>
          <a:p>
            <a:pPr marL="57150" marR="57150" algn="ctr">
              <a:lnSpc>
                <a:spcPct val="115000"/>
              </a:lnSpc>
              <a:spcBef>
                <a:spcPts val="2400"/>
              </a:spcBef>
              <a:spcAft>
                <a:spcPts val="0"/>
              </a:spcAft>
            </a:pPr>
            <a:r>
              <a:rPr lang="en-US" sz="4400" b="1" u="sng" kern="0" dirty="0">
                <a:latin typeface="Times New Roman" panose="02020603050405020304" pitchFamily="18" charset="0"/>
                <a:ea typeface="PMingLiU" panose="02020500000000000000" pitchFamily="18" charset="-120"/>
                <a:cs typeface="Times New Roman" panose="02020603050405020304" pitchFamily="18" charset="0"/>
              </a:rPr>
              <a:t>CD (Compact Disc)</a:t>
            </a:r>
            <a:endParaRPr lang="en-IN" sz="4400" b="1" kern="0" dirty="0">
              <a:effectLst/>
              <a:latin typeface="Cambria" panose="02040503050406030204" pitchFamily="18" charset="0"/>
              <a:ea typeface="PMingLiU" panose="02020500000000000000" pitchFamily="18" charset="-120"/>
              <a:cs typeface="Times New Roman" panose="02020603050405020304" pitchFamily="18" charset="0"/>
            </a:endParaRPr>
          </a:p>
        </p:txBody>
      </p:sp>
      <p:sp>
        <p:nvSpPr>
          <p:cNvPr id="11" name="Rectangle 10"/>
          <p:cNvSpPr/>
          <p:nvPr/>
        </p:nvSpPr>
        <p:spPr>
          <a:xfrm>
            <a:off x="381000" y="1569850"/>
            <a:ext cx="8458200" cy="923330"/>
          </a:xfrm>
          <a:prstGeom prst="rect">
            <a:avLst/>
          </a:prstGeom>
        </p:spPr>
        <p:txBody>
          <a:bodyPr wrap="square">
            <a:spAutoFit/>
          </a:bodyPr>
          <a:lstStyle/>
          <a:p>
            <a:pPr marL="285750" indent="-285750">
              <a:buFont typeface="Wingdings" panose="05000000000000000000" pitchFamily="2" charset="2"/>
              <a:buChar char="q"/>
            </a:pPr>
            <a:r>
              <a:rPr lang="en-US" b="1" dirty="0">
                <a:solidFill>
                  <a:schemeClr val="bg1"/>
                </a:solidFill>
                <a:latin typeface="Times New Roman" panose="02020603050405020304" pitchFamily="18" charset="0"/>
                <a:ea typeface="Calibri" panose="020F0502020204030204" pitchFamily="34" charset="0"/>
              </a:rPr>
              <a:t>The Compact Disc was invented by Sony and Philips in 1981 in order to serve as a high-quality compact audio storage device which allowed for direct access to digital sound </a:t>
            </a:r>
            <a:r>
              <a:rPr lang="en-US" b="1" dirty="0" smtClean="0">
                <a:solidFill>
                  <a:schemeClr val="bg1"/>
                </a:solidFill>
                <a:latin typeface="Times New Roman" panose="02020603050405020304" pitchFamily="18" charset="0"/>
                <a:ea typeface="Calibri" panose="020F0502020204030204" pitchFamily="34" charset="0"/>
              </a:rPr>
              <a:t>tracks.</a:t>
            </a:r>
            <a:endParaRPr lang="en-IN" b="1" dirty="0">
              <a:solidFill>
                <a:schemeClr val="bg1"/>
              </a:solidFill>
            </a:endParaRPr>
          </a:p>
        </p:txBody>
      </p:sp>
      <p:sp>
        <p:nvSpPr>
          <p:cNvPr id="12" name="Rectangle 11"/>
          <p:cNvSpPr/>
          <p:nvPr/>
        </p:nvSpPr>
        <p:spPr>
          <a:xfrm>
            <a:off x="381000" y="2518938"/>
            <a:ext cx="8458200" cy="1200329"/>
          </a:xfrm>
          <a:prstGeom prst="rect">
            <a:avLst/>
          </a:prstGeom>
        </p:spPr>
        <p:txBody>
          <a:bodyPr wrap="square">
            <a:spAutoFit/>
          </a:bodyPr>
          <a:lstStyle/>
          <a:p>
            <a:pPr marL="285750" indent="-285750">
              <a:buFont typeface="Wingdings" panose="05000000000000000000" pitchFamily="2" charset="2"/>
              <a:buChar char="q"/>
            </a:pPr>
            <a:r>
              <a:rPr lang="en-US" b="1" dirty="0">
                <a:solidFill>
                  <a:schemeClr val="bg1"/>
                </a:solidFill>
                <a:latin typeface="Times New Roman" panose="02020603050405020304" pitchFamily="18" charset="0"/>
                <a:ea typeface="Calibri" panose="020F0502020204030204" pitchFamily="34" charset="0"/>
              </a:rPr>
              <a:t>A CD </a:t>
            </a:r>
            <a:r>
              <a:rPr lang="en-US" b="1" dirty="0" smtClean="0">
                <a:solidFill>
                  <a:schemeClr val="bg1"/>
                </a:solidFill>
                <a:latin typeface="Times New Roman" panose="02020603050405020304" pitchFamily="18" charset="0"/>
                <a:ea typeface="Calibri" panose="020F0502020204030204" pitchFamily="34" charset="0"/>
              </a:rPr>
              <a:t> </a:t>
            </a:r>
            <a:r>
              <a:rPr lang="en-US" b="1" dirty="0">
                <a:solidFill>
                  <a:schemeClr val="bg1"/>
                </a:solidFill>
                <a:latin typeface="Times New Roman" panose="02020603050405020304" pitchFamily="18" charset="0"/>
                <a:ea typeface="Calibri" panose="020F0502020204030204" pitchFamily="34" charset="0"/>
              </a:rPr>
              <a:t>is an optical disc 12cm in diameter and 1.2mm </a:t>
            </a:r>
            <a:r>
              <a:rPr lang="en-US" b="1" dirty="0" smtClean="0">
                <a:solidFill>
                  <a:schemeClr val="bg1"/>
                </a:solidFill>
                <a:latin typeface="Times New Roman" panose="02020603050405020304" pitchFamily="18" charset="0"/>
                <a:ea typeface="Calibri" panose="020F0502020204030204" pitchFamily="34" charset="0"/>
              </a:rPr>
              <a:t>thick for </a:t>
            </a:r>
            <a:r>
              <a:rPr lang="en-US" b="1" dirty="0">
                <a:solidFill>
                  <a:schemeClr val="bg1"/>
                </a:solidFill>
                <a:latin typeface="Times New Roman" panose="02020603050405020304" pitchFamily="18" charset="0"/>
                <a:ea typeface="Calibri" panose="020F0502020204030204" pitchFamily="34" charset="0"/>
              </a:rPr>
              <a:t>storing digital information: up to 650 MB of computer data (equivalent to 300,000 typed pages) or 74 minutes of audio data. A circular hole 15mm in diameter is used to </a:t>
            </a:r>
            <a:r>
              <a:rPr lang="en-US" b="1" dirty="0" err="1">
                <a:solidFill>
                  <a:schemeClr val="bg1"/>
                </a:solidFill>
                <a:latin typeface="Times New Roman" panose="02020603050405020304" pitchFamily="18" charset="0"/>
                <a:ea typeface="Calibri" panose="020F0502020204030204" pitchFamily="34" charset="0"/>
              </a:rPr>
              <a:t>centre</a:t>
            </a:r>
            <a:r>
              <a:rPr lang="en-US" b="1" dirty="0">
                <a:solidFill>
                  <a:schemeClr val="bg1"/>
                </a:solidFill>
                <a:latin typeface="Times New Roman" panose="02020603050405020304" pitchFamily="18" charset="0"/>
                <a:ea typeface="Calibri" panose="020F0502020204030204" pitchFamily="34" charset="0"/>
              </a:rPr>
              <a:t> it on the CD player's surface</a:t>
            </a:r>
            <a:endParaRPr lang="en-IN" b="1" dirty="0">
              <a:solidFill>
                <a:schemeClr val="bg1"/>
              </a:solidFill>
            </a:endParaRPr>
          </a:p>
        </p:txBody>
      </p:sp>
      <p:sp>
        <p:nvSpPr>
          <p:cNvPr id="13" name="Rectangle 12"/>
          <p:cNvSpPr/>
          <p:nvPr/>
        </p:nvSpPr>
        <p:spPr>
          <a:xfrm>
            <a:off x="381000" y="4022024"/>
            <a:ext cx="8458200" cy="923330"/>
          </a:xfrm>
          <a:prstGeom prst="rect">
            <a:avLst/>
          </a:prstGeom>
        </p:spPr>
        <p:txBody>
          <a:bodyPr wrap="square">
            <a:spAutoFit/>
          </a:bodyPr>
          <a:lstStyle/>
          <a:p>
            <a:pPr marL="285750" indent="-285750">
              <a:buFont typeface="Wingdings" pitchFamily="2" charset="2"/>
              <a:buChar char="q"/>
            </a:pPr>
            <a:r>
              <a:rPr lang="en-US" b="1" dirty="0">
                <a:solidFill>
                  <a:schemeClr val="bg1"/>
                </a:solidFill>
                <a:latin typeface="Times New Roman" panose="02020603050405020304" pitchFamily="18" charset="0"/>
                <a:ea typeface="Calibri" panose="020F0502020204030204" pitchFamily="34" charset="0"/>
              </a:rPr>
              <a:t> A CD is built from a plastic (polycarbonate) substrate and a fine, reflective metallic film (24-carat gold or a silver alloy). The reflective layer is then covered with an anti-UV acrylic finish, creating a protective surface for data. </a:t>
            </a:r>
            <a:endParaRPr lang="en-IN" b="1" dirty="0">
              <a:solidFill>
                <a:schemeClr val="bg1"/>
              </a:solidFill>
            </a:endParaRPr>
          </a:p>
        </p:txBody>
      </p:sp>
      <p:sp>
        <p:nvSpPr>
          <p:cNvPr id="14" name="Rectangle 13"/>
          <p:cNvSpPr/>
          <p:nvPr/>
        </p:nvSpPr>
        <p:spPr>
          <a:xfrm>
            <a:off x="271818" y="4864790"/>
            <a:ext cx="8567382" cy="1754326"/>
          </a:xfrm>
          <a:prstGeom prst="rect">
            <a:avLst/>
          </a:prstGeom>
        </p:spPr>
        <p:txBody>
          <a:bodyPr wrap="square">
            <a:spAutoFit/>
          </a:bodyPr>
          <a:lstStyle/>
          <a:p>
            <a:pPr marL="342900" marR="57150" indent="-285750" algn="just">
              <a:lnSpc>
                <a:spcPct val="150000"/>
              </a:lnSpc>
              <a:spcAft>
                <a:spcPts val="1000"/>
              </a:spcAft>
              <a:buFont typeface="Wingdings" pitchFamily="2" charset="2"/>
              <a:buChar char="q"/>
            </a:pP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The reflective layer contains tiny bumps. When the laser passes over the polycarbonate substrate, light is reflected off the reflective surface, but when the laser reaches a bump, that's what allows it to encode information. This information is stored in 22188 tracks engraved in grooves </a:t>
            </a:r>
            <a:r>
              <a:rPr lang="en-US"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a:t>
            </a:r>
            <a:endParaRPr lang="en-IN"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7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2000" fill="hold"/>
                                        <p:tgtEl>
                                          <p:spTgt spid="2">
                                            <p:txEl>
                                              <p:pRg st="0" end="0"/>
                                            </p:txEl>
                                          </p:spTgt>
                                        </p:tgtEl>
                                        <p:attrNameLst>
                                          <p:attrName>style.color</p:attrName>
                                        </p:attrNameLst>
                                      </p:cBhvr>
                                      <p:to>
                                        <a:schemeClr val="accent2"/>
                                      </p:to>
                                    </p:animClr>
                                    <p:animClr clrSpc="rgb" dir="cw">
                                      <p:cBhvr>
                                        <p:cTn id="7" dur="2000" fill="hold"/>
                                        <p:tgtEl>
                                          <p:spTgt spid="2">
                                            <p:txEl>
                                              <p:pRg st="0" end="0"/>
                                            </p:txEl>
                                          </p:spTgt>
                                        </p:tgtEl>
                                        <p:attrNameLst>
                                          <p:attrName>fillcolor</p:attrName>
                                        </p:attrNameLst>
                                      </p:cBhvr>
                                      <p:to>
                                        <a:schemeClr val="accent2"/>
                                      </p:to>
                                    </p:animClr>
                                    <p:set>
                                      <p:cBhvr>
                                        <p:cTn id="8" dur="2000" fill="hold"/>
                                        <p:tgtEl>
                                          <p:spTgt spid="2">
                                            <p:txEl>
                                              <p:pRg st="0" end="0"/>
                                            </p:txEl>
                                          </p:spTgt>
                                        </p:tgtEl>
                                        <p:attrNameLst>
                                          <p:attrName>fill.type</p:attrName>
                                        </p:attrNameLst>
                                      </p:cBhvr>
                                      <p:to>
                                        <p:strVal val="solid"/>
                                      </p:to>
                                    </p:set>
                                    <p:set>
                                      <p:cBhvr>
                                        <p:cTn id="9" dur="2000" fill="hold"/>
                                        <p:tgtEl>
                                          <p:spTgt spid="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72600" cy="7167981"/>
          </a:xfrm>
          <a:prstGeom prst="rect">
            <a:avLst/>
          </a:prstGeom>
        </p:spPr>
      </p:pic>
      <p:sp>
        <p:nvSpPr>
          <p:cNvPr id="3" name="Rectangle 2"/>
          <p:cNvSpPr/>
          <p:nvPr/>
        </p:nvSpPr>
        <p:spPr>
          <a:xfrm>
            <a:off x="1143000" y="-152400"/>
            <a:ext cx="7615932" cy="888000"/>
          </a:xfrm>
          <a:prstGeom prst="rect">
            <a:avLst/>
          </a:prstGeom>
        </p:spPr>
        <p:txBody>
          <a:bodyPr wrap="none">
            <a:spAutoFit/>
          </a:bodyPr>
          <a:lstStyle/>
          <a:p>
            <a:pPr marL="57150" marR="57150" algn="ctr">
              <a:lnSpc>
                <a:spcPct val="115000"/>
              </a:lnSpc>
              <a:spcAft>
                <a:spcPts val="1000"/>
              </a:spcAft>
            </a:pPr>
            <a:r>
              <a:rPr lang="en-US" sz="4800" b="1" u="sng"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DVD(Digital Versatile </a:t>
            </a:r>
            <a:r>
              <a:rPr lang="en-US" sz="4800" b="1" u="sng" dirty="0">
                <a:solidFill>
                  <a:srgbClr val="FF0000"/>
                </a:solidFill>
                <a:latin typeface="Times New Roman" panose="02020603050405020304" pitchFamily="18" charset="0"/>
                <a:ea typeface="Calibri" panose="020F0502020204030204" pitchFamily="34" charset="0"/>
                <a:cs typeface="Arial" panose="020B0604020202020204" pitchFamily="34" charset="0"/>
              </a:rPr>
              <a:t>Disk)</a:t>
            </a:r>
            <a:endParaRPr lang="en-IN"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52401" y="1040376"/>
            <a:ext cx="7772400" cy="2169825"/>
          </a:xfrm>
          <a:prstGeom prst="rect">
            <a:avLst/>
          </a:prstGeom>
        </p:spPr>
        <p:txBody>
          <a:bodyPr wrap="square">
            <a:spAutoFit/>
          </a:bodyPr>
          <a:lstStyle/>
          <a:p>
            <a:pPr marL="342900" marR="57150" indent="-285750">
              <a:lnSpc>
                <a:spcPct val="150000"/>
              </a:lnSpc>
              <a:spcAft>
                <a:spcPts val="1000"/>
              </a:spcAft>
              <a:buFont typeface="Wingdings" pitchFamily="2" charset="2"/>
              <a:buChar char="v"/>
            </a:pP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In 1995, new standard was established for DVD Digital Versatile </a:t>
            </a:r>
            <a:r>
              <a:rPr lang="en-US"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Disk. </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They were first developed for storing a full digital movie. The DVD is a special disk that can store up to 4.7 GB information on a single layer on the disk. The new devices can store information on both sides, so the total amount of information is 9.4 GB.</a:t>
            </a:r>
            <a:endParaRPr lang="en-IN"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52401" y="3503604"/>
            <a:ext cx="8606531" cy="878895"/>
          </a:xfrm>
          <a:prstGeom prst="rect">
            <a:avLst/>
          </a:prstGeom>
        </p:spPr>
        <p:txBody>
          <a:bodyPr wrap="square">
            <a:spAutoFit/>
          </a:bodyPr>
          <a:lstStyle/>
          <a:p>
            <a:pPr marL="342900" marR="57150" indent="-285750" algn="just">
              <a:lnSpc>
                <a:spcPct val="150000"/>
              </a:lnSpc>
              <a:spcAft>
                <a:spcPts val="1000"/>
              </a:spcAft>
              <a:buFont typeface="Wingdings" pitchFamily="2" charset="2"/>
              <a:buChar char="v"/>
            </a:pP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The size of the DVD is the same as CD, but because it uses a shorter wavelength, the pits can be smaller </a:t>
            </a:r>
            <a:r>
              <a:rPr lang="en-US"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and so is the distance between </a:t>
            </a:r>
            <a:r>
              <a:rPr lang="en-US"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tracks.</a:t>
            </a:r>
            <a:endParaRPr lang="en-IN"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2982" y="4572000"/>
            <a:ext cx="8725950" cy="369332"/>
          </a:xfrm>
          <a:prstGeom prst="rect">
            <a:avLst/>
          </a:prstGeom>
        </p:spPr>
        <p:txBody>
          <a:bodyPr wrap="square">
            <a:spAutoFit/>
          </a:bodyPr>
          <a:lstStyle/>
          <a:p>
            <a:pPr marL="285750" indent="-285750">
              <a:buFont typeface="Wingdings" pitchFamily="2" charset="2"/>
              <a:buChar char="v"/>
            </a:pPr>
            <a:r>
              <a:rPr lang="en-US" dirty="0">
                <a:solidFill>
                  <a:schemeClr val="bg1"/>
                </a:solidFill>
                <a:latin typeface="Times New Roman" panose="02020603050405020304" pitchFamily="18" charset="0"/>
                <a:ea typeface="Calibri" panose="020F0502020204030204" pitchFamily="34" charset="0"/>
              </a:rPr>
              <a:t> </a:t>
            </a:r>
            <a:r>
              <a:rPr lang="en-US" b="1" dirty="0">
                <a:solidFill>
                  <a:schemeClr val="bg1"/>
                </a:solidFill>
                <a:latin typeface="Times New Roman" panose="02020603050405020304" pitchFamily="18" charset="0"/>
                <a:ea typeface="Calibri" panose="020F0502020204030204" pitchFamily="34" charset="0"/>
              </a:rPr>
              <a:t>DVD devices are based on Diode laser with red wavelength of 650 </a:t>
            </a:r>
            <a:r>
              <a:rPr lang="en-US" b="1" dirty="0" smtClean="0">
                <a:solidFill>
                  <a:schemeClr val="bg1"/>
                </a:solidFill>
                <a:latin typeface="Times New Roman" panose="02020603050405020304" pitchFamily="18" charset="0"/>
                <a:ea typeface="Calibri" panose="020F0502020204030204" pitchFamily="34" charset="0"/>
              </a:rPr>
              <a:t>nm</a:t>
            </a:r>
            <a:r>
              <a:rPr lang="en-US" b="1" dirty="0">
                <a:solidFill>
                  <a:schemeClr val="bg1"/>
                </a:solidFill>
                <a:latin typeface="Times New Roman" panose="02020603050405020304" pitchFamily="18" charset="0"/>
                <a:ea typeface="Calibri" panose="020F0502020204030204" pitchFamily="34" charset="0"/>
              </a:rPr>
              <a:t>.</a:t>
            </a:r>
            <a:r>
              <a:rPr lang="en-US" b="1" dirty="0" smtClean="0">
                <a:solidFill>
                  <a:schemeClr val="bg1"/>
                </a:solidFill>
                <a:latin typeface="Times New Roman" panose="02020603050405020304" pitchFamily="18" charset="0"/>
                <a:ea typeface="Calibri" panose="020F0502020204030204" pitchFamily="34" charset="0"/>
              </a:rPr>
              <a:t> </a:t>
            </a:r>
            <a:endParaRPr lang="en-IN" b="1" dirty="0">
              <a:solidFill>
                <a:schemeClr val="bg1"/>
              </a:solidFill>
            </a:endParaRPr>
          </a:p>
        </p:txBody>
      </p:sp>
      <p:sp>
        <p:nvSpPr>
          <p:cNvPr id="7" name="Rectangle 6"/>
          <p:cNvSpPr/>
          <p:nvPr/>
        </p:nvSpPr>
        <p:spPr>
          <a:xfrm>
            <a:off x="152401" y="5105400"/>
            <a:ext cx="8077199" cy="2180918"/>
          </a:xfrm>
          <a:prstGeom prst="rect">
            <a:avLst/>
          </a:prstGeom>
        </p:spPr>
        <p:txBody>
          <a:bodyPr wrap="square">
            <a:spAutoFit/>
          </a:bodyPr>
          <a:lstStyle/>
          <a:p>
            <a:pPr marL="342900" marR="57150" indent="-285750" algn="just">
              <a:lnSpc>
                <a:spcPct val="150000"/>
              </a:lnSpc>
              <a:spcAft>
                <a:spcPts val="1000"/>
              </a:spcAft>
              <a:buFont typeface="Wingdings" pitchFamily="2" charset="2"/>
              <a:buChar char="v"/>
            </a:pP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DVD increases its capacity by using higher resolution optics. DVD uses a shorter wavelength laser with red light around 650 nm compared to a CD with infrared light at 780 nm. In addition, better focusing optics allows closer tracks and smaller pits.</a:t>
            </a:r>
            <a:endParaRPr lang="en-IN" sz="12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marR="57150" indent="-285750">
              <a:lnSpc>
                <a:spcPct val="115000"/>
              </a:lnSpc>
              <a:spcAft>
                <a:spcPts val="1000"/>
              </a:spcAft>
              <a:buFont typeface="Wingdings" pitchFamily="2" charset="2"/>
              <a:buChar char="v"/>
            </a:pP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endParaRPr lang="en-IN"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418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2242922" cy="821700"/>
          </a:xfrm>
          <a:prstGeom prst="rect">
            <a:avLst/>
          </a:prstGeom>
        </p:spPr>
        <p:txBody>
          <a:bodyPr wrap="none">
            <a:spAutoFit/>
          </a:bodyPr>
          <a:lstStyle/>
          <a:p>
            <a:pPr marL="57150" marR="57150">
              <a:lnSpc>
                <a:spcPct val="115000"/>
              </a:lnSpc>
              <a:spcAft>
                <a:spcPts val="1000"/>
              </a:spcAft>
            </a:pPr>
            <a:r>
              <a:rPr lang="en-US" sz="4400" b="1" u="sng" dirty="0">
                <a:latin typeface="Times New Roman" panose="02020603050405020304" pitchFamily="18" charset="0"/>
                <a:ea typeface="Calibri" panose="020F0502020204030204" pitchFamily="34" charset="0"/>
                <a:cs typeface="Arial" panose="020B0604020202020204" pitchFamily="34" charset="0"/>
              </a:rPr>
              <a:t>Theory:</a:t>
            </a:r>
            <a:endParaRPr lang="en-IN" sz="4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Diffraction Grating"/>
          <p:cNvPicPr/>
          <p:nvPr/>
        </p:nvPicPr>
        <p:blipFill>
          <a:blip r:embed="rId2"/>
          <a:srcRect/>
          <a:stretch>
            <a:fillRect/>
          </a:stretch>
        </p:blipFill>
        <p:spPr bwMode="auto">
          <a:xfrm>
            <a:off x="2552971" y="0"/>
            <a:ext cx="6549648" cy="1351129"/>
          </a:xfrm>
          <a:prstGeom prst="rect">
            <a:avLst/>
          </a:prstGeom>
          <a:noFill/>
          <a:ln w="9525">
            <a:noFill/>
            <a:miter lim="800000"/>
            <a:headEnd/>
            <a:tailEnd/>
          </a:ln>
        </p:spPr>
      </p:pic>
      <p:sp>
        <p:nvSpPr>
          <p:cNvPr id="4" name="Rectangle 3"/>
          <p:cNvSpPr/>
          <p:nvPr/>
        </p:nvSpPr>
        <p:spPr>
          <a:xfrm>
            <a:off x="123092" y="1351128"/>
            <a:ext cx="8686800" cy="3000821"/>
          </a:xfrm>
          <a:prstGeom prst="rect">
            <a:avLst/>
          </a:prstGeom>
        </p:spPr>
        <p:txBody>
          <a:bodyPr wrap="square">
            <a:spAutoFit/>
          </a:bodyPr>
          <a:lstStyle/>
          <a:p>
            <a:pPr marL="57150" marR="57150" algn="just">
              <a:lnSpc>
                <a:spcPct val="150000"/>
              </a:lnSpc>
              <a:spcAft>
                <a:spcPts val="0"/>
              </a:spcAft>
            </a:pPr>
            <a:r>
              <a:rPr lang="en-US" dirty="0" smtClean="0">
                <a:latin typeface="Times New Roman" panose="02020603050405020304" pitchFamily="18" charset="0"/>
                <a:ea typeface="Times New Roman" panose="02020603050405020304" pitchFamily="18" charset="0"/>
                <a:cs typeface="Arial" panose="020B0604020202020204" pitchFamily="34" charset="0"/>
              </a:rPr>
              <a:t>Utilizing </a:t>
            </a:r>
            <a:r>
              <a:rPr lang="en-US" b="1" dirty="0" smtClean="0">
                <a:latin typeface="Times New Roman" panose="02020603050405020304" pitchFamily="18" charset="0"/>
                <a:ea typeface="Times New Roman" panose="02020603050405020304" pitchFamily="18" charset="0"/>
                <a:cs typeface="Arial" panose="020B0604020202020204" pitchFamily="34" charset="0"/>
              </a:rPr>
              <a:t>Huygens' Principle</a:t>
            </a:r>
            <a:r>
              <a:rPr lang="en-US" dirty="0" smtClean="0">
                <a:latin typeface="Times New Roman" panose="02020603050405020304" pitchFamily="18" charset="0"/>
                <a:ea typeface="Times New Roman" panose="02020603050405020304" pitchFamily="18" charset="0"/>
                <a:cs typeface="Arial" panose="020B0604020202020204" pitchFamily="34" charset="0"/>
              </a:rPr>
              <a:t>, which is that every point on a wave front acts like a new source, each transparent slit becomes a new source so cylindrical wave fronts spread out from each. These wave fronts interfere either constructively or destructively depending on how the peaks and valleys of the waves are related. If a peak falls on a valley consistently (called destructive interference), then the waves cancel and no light exists at that point. On the other hand, if peaks fall on peaks and valleys fall on valleys consistently (called constructive interference), then the light is made brighter at that point.</a:t>
            </a:r>
            <a:endParaRPr lang="en-IN"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4854193" y="4422674"/>
            <a:ext cx="4254113" cy="369332"/>
          </a:xfrm>
          <a:prstGeom prst="rect">
            <a:avLst/>
          </a:prstGeom>
        </p:spPr>
        <p:txBody>
          <a:bodyPr wrap="none">
            <a:spAutoFit/>
          </a:bodyPr>
          <a:lstStyle/>
          <a:p>
            <a:r>
              <a:rPr lang="en-US" b="1" dirty="0">
                <a:solidFill>
                  <a:srgbClr val="FF0000"/>
                </a:solidFill>
                <a:latin typeface="Times New Roman" panose="02020603050405020304" pitchFamily="18" charset="0"/>
                <a:ea typeface="Times New Roman" panose="02020603050405020304" pitchFamily="18" charset="0"/>
              </a:rPr>
              <a:t>DIFFRACTION GRATING EQUATION</a:t>
            </a:r>
            <a:endParaRPr lang="en-IN" dirty="0">
              <a:solidFill>
                <a:srgbClr val="FF0000"/>
              </a:solidFill>
            </a:endParaRPr>
          </a:p>
        </p:txBody>
      </p:sp>
      <p:sp>
        <p:nvSpPr>
          <p:cNvPr id="15" name="Rectangle 14"/>
          <p:cNvSpPr/>
          <p:nvPr/>
        </p:nvSpPr>
        <p:spPr>
          <a:xfrm>
            <a:off x="242248" y="4862730"/>
            <a:ext cx="8501418"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To find θ measure distance from grating to screen and the first order distance and then by using trigonometry calculate the angle</a:t>
            </a:r>
            <a:endParaRPr lang="en-IN" dirty="0"/>
          </a:p>
        </p:txBody>
      </p:sp>
      <p:sp>
        <p:nvSpPr>
          <p:cNvPr id="16" name="Rectangle 15"/>
          <p:cNvSpPr/>
          <p:nvPr/>
        </p:nvSpPr>
        <p:spPr>
          <a:xfrm>
            <a:off x="3508144" y="5608218"/>
            <a:ext cx="1500732"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rPr>
              <a:t>θ = tan</a:t>
            </a:r>
            <a:r>
              <a:rPr lang="en-US" b="1" baseline="30000" dirty="0">
                <a:latin typeface="Times New Roman" panose="02020603050405020304" pitchFamily="18" charset="0"/>
                <a:ea typeface="Calibri" panose="020F0502020204030204" pitchFamily="34" charset="0"/>
              </a:rPr>
              <a:t>-1</a:t>
            </a:r>
            <a:r>
              <a:rPr lang="en-US" b="1" dirty="0">
                <a:latin typeface="Times New Roman" panose="02020603050405020304" pitchFamily="18" charset="0"/>
                <a:ea typeface="Calibri" panose="020F0502020204030204" pitchFamily="34" charset="0"/>
              </a:rPr>
              <a:t>(x/D)</a:t>
            </a:r>
            <a:endParaRPr lang="en-IN" dirty="0"/>
          </a:p>
        </p:txBody>
      </p:sp>
      <p:graphicFrame>
        <p:nvGraphicFramePr>
          <p:cNvPr id="17" name="Table 16"/>
          <p:cNvGraphicFramePr>
            <a:graphicFrameLocks noGrp="1"/>
          </p:cNvGraphicFramePr>
          <p:nvPr>
            <p:extLst>
              <p:ext uri="{D42A27DB-BD31-4B8C-83A1-F6EECF244321}">
                <p14:modId xmlns:p14="http://schemas.microsoft.com/office/powerpoint/2010/main" val="727281520"/>
              </p:ext>
            </p:extLst>
          </p:nvPr>
        </p:nvGraphicFramePr>
        <p:xfrm>
          <a:off x="3261815" y="5581934"/>
          <a:ext cx="2088107" cy="365760"/>
        </p:xfrm>
        <a:graphic>
          <a:graphicData uri="http://schemas.openxmlformats.org/drawingml/2006/table">
            <a:tbl>
              <a:tblPr/>
              <a:tblGrid>
                <a:gridCol w="2088107"/>
              </a:tblGrid>
              <a:tr h="300251">
                <a:tc>
                  <a:txBody>
                    <a:bodyPr/>
                    <a:lstStyle/>
                    <a:p>
                      <a:endParaRPr lang="en-IN" dirty="0">
                        <a:solidFill>
                          <a:srgbClr val="FFC000"/>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47919678"/>
              </p:ext>
            </p:extLst>
          </p:nvPr>
        </p:nvGraphicFramePr>
        <p:xfrm>
          <a:off x="2555990" y="4207729"/>
          <a:ext cx="1571625" cy="799221"/>
        </p:xfrm>
        <a:graphic>
          <a:graphicData uri="http://schemas.openxmlformats.org/drawingml/2006/table">
            <a:tbl>
              <a:tblPr firstRow="1" firstCol="1" bandRow="1">
                <a:tableStyleId>{5C22544A-7EE6-4342-B048-85BDC9FD1C3A}</a:tableStyleId>
              </a:tblPr>
              <a:tblGrid>
                <a:gridCol w="1571625"/>
              </a:tblGrid>
              <a:tr h="799221">
                <a:tc>
                  <a:txBody>
                    <a:bodyPr/>
                    <a:lstStyle/>
                    <a:p>
                      <a:pPr marL="57150" marR="57150" algn="ctr">
                        <a:lnSpc>
                          <a:spcPct val="115000"/>
                        </a:lnSpc>
                        <a:spcAft>
                          <a:spcPts val="0"/>
                        </a:spcAft>
                      </a:pPr>
                      <a:r>
                        <a:rPr lang="en-US" sz="1800" dirty="0" err="1">
                          <a:solidFill>
                            <a:srgbClr val="FFFF00"/>
                          </a:solidFill>
                          <a:effectLst/>
                        </a:rPr>
                        <a:t>nλ</a:t>
                      </a:r>
                      <a:r>
                        <a:rPr lang="en-US" sz="1800" dirty="0">
                          <a:solidFill>
                            <a:srgbClr val="FFFF00"/>
                          </a:solidFill>
                          <a:effectLst/>
                        </a:rPr>
                        <a:t>=</a:t>
                      </a:r>
                      <a:r>
                        <a:rPr lang="en-US" sz="1800" dirty="0" err="1">
                          <a:solidFill>
                            <a:srgbClr val="FFFF00"/>
                          </a:solidFill>
                          <a:effectLst/>
                        </a:rPr>
                        <a:t>dsinθ</a:t>
                      </a:r>
                      <a:endParaRPr lang="en-GB" sz="1100" dirty="0">
                        <a:solidFill>
                          <a:srgbClr val="FFFF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428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6192"/>
            <a:ext cx="2605585" cy="490199"/>
          </a:xfrm>
          <a:prstGeom prst="rect">
            <a:avLst/>
          </a:prstGeom>
        </p:spPr>
        <p:txBody>
          <a:bodyPr wrap="none">
            <a:spAutoFit/>
          </a:bodyPr>
          <a:lstStyle/>
          <a:p>
            <a:pPr marL="57150" marR="57150" algn="just">
              <a:lnSpc>
                <a:spcPct val="115000"/>
              </a:lnSpc>
              <a:spcAft>
                <a:spcPts val="1000"/>
              </a:spcAft>
            </a:pPr>
            <a:r>
              <a:rPr lang="en-US" sz="2400" b="1" u="sng" dirty="0">
                <a:solidFill>
                  <a:srgbClr val="C00000"/>
                </a:solidFill>
                <a:latin typeface="Times New Roman" panose="02020603050405020304" pitchFamily="18" charset="0"/>
                <a:ea typeface="Calibri" panose="020F0502020204030204" pitchFamily="34" charset="0"/>
                <a:cs typeface="Arial" panose="020B0604020202020204" pitchFamily="34" charset="0"/>
              </a:rPr>
              <a:t>OBSERVATION:</a:t>
            </a:r>
            <a:endParaRPr lang="en-IN" sz="12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587233" y="514083"/>
            <a:ext cx="3976601" cy="490199"/>
          </a:xfrm>
          <a:prstGeom prst="rect">
            <a:avLst/>
          </a:prstGeom>
        </p:spPr>
        <p:txBody>
          <a:bodyPr wrap="none">
            <a:spAutoFit/>
          </a:bodyPr>
          <a:lstStyle/>
          <a:p>
            <a:pPr marL="57150" marR="57150" algn="ctr">
              <a:lnSpc>
                <a:spcPct val="115000"/>
              </a:lnSpc>
              <a:spcAft>
                <a:spcPts val="1000"/>
              </a:spcAft>
            </a:pPr>
            <a:r>
              <a:rPr lang="en-US" sz="2400" b="1" u="sng" dirty="0">
                <a:latin typeface="Times New Roman" panose="02020603050405020304" pitchFamily="18" charset="0"/>
                <a:ea typeface="Calibri" panose="020F0502020204030204" pitchFamily="34" charset="0"/>
                <a:cs typeface="Arial" panose="020B0604020202020204" pitchFamily="34" charset="0"/>
              </a:rPr>
              <a:t>DIFFRACTION PATTERN</a:t>
            </a:r>
            <a:endParaRPr lang="en-IN"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t="13871" r="2186"/>
          <a:stretch>
            <a:fillRect/>
          </a:stretch>
        </p:blipFill>
        <p:spPr bwMode="auto">
          <a:xfrm>
            <a:off x="2362200" y="1004283"/>
            <a:ext cx="5114925" cy="2348518"/>
          </a:xfrm>
          <a:prstGeom prst="rect">
            <a:avLst/>
          </a:prstGeom>
          <a:noFill/>
          <a:ln>
            <a:noFill/>
          </a:ln>
        </p:spPr>
      </p:pic>
      <p:sp>
        <p:nvSpPr>
          <p:cNvPr id="5" name="Rectangle 4"/>
          <p:cNvSpPr/>
          <p:nvPr/>
        </p:nvSpPr>
        <p:spPr>
          <a:xfrm>
            <a:off x="2482325" y="3223559"/>
            <a:ext cx="4179350" cy="556434"/>
          </a:xfrm>
          <a:prstGeom prst="rect">
            <a:avLst/>
          </a:prstGeom>
        </p:spPr>
        <p:txBody>
          <a:bodyPr wrap="none">
            <a:spAutoFit/>
          </a:bodyPr>
          <a:lstStyle/>
          <a:p>
            <a:pPr marL="57150" marR="57150" algn="ctr">
              <a:lnSpc>
                <a:spcPct val="115000"/>
              </a:lnSpc>
              <a:spcAft>
                <a:spcPts val="1000"/>
              </a:spcAft>
            </a:pPr>
            <a:r>
              <a:rPr lang="en-US" sz="2800" b="1" u="sng" dirty="0">
                <a:latin typeface="Times New Roman" panose="02020603050405020304" pitchFamily="18" charset="0"/>
                <a:ea typeface="Calibri" panose="020F0502020204030204" pitchFamily="34" charset="0"/>
                <a:cs typeface="Arial" panose="020B0604020202020204" pitchFamily="34" charset="0"/>
              </a:rPr>
              <a:t>DIFFRACTION IMAGE</a:t>
            </a:r>
            <a:endParaRPr lang="en-IN"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t="14627"/>
          <a:stretch>
            <a:fillRect/>
          </a:stretch>
        </p:blipFill>
        <p:spPr bwMode="auto">
          <a:xfrm>
            <a:off x="2362200" y="3817524"/>
            <a:ext cx="4700588" cy="2501389"/>
          </a:xfrm>
          <a:prstGeom prst="rect">
            <a:avLst/>
          </a:prstGeom>
          <a:noFill/>
          <a:ln>
            <a:noFill/>
          </a:ln>
        </p:spPr>
      </p:pic>
    </p:spTree>
    <p:extLst>
      <p:ext uri="{BB962C8B-B14F-4D97-AF65-F5344CB8AC3E}">
        <p14:creationId xmlns:p14="http://schemas.microsoft.com/office/powerpoint/2010/main" val="8098266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2_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358</TotalTime>
  <Words>641</Words>
  <Application>Microsoft Office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1_Damask</vt:lpstr>
      <vt:lpstr>1_Ion</vt:lpstr>
      <vt:lpstr>Parallax</vt:lpstr>
      <vt:lpstr>2_Facet</vt:lpstr>
      <vt:lpstr>Ion</vt:lpstr>
      <vt:lpstr>Retrospect</vt:lpstr>
      <vt:lpstr>2_Ion</vt:lpstr>
      <vt:lpstr>DETERMINATION OF TRACKSPACING ON CDs AND DVDs USING THE PRINCIPLES OF DIFFRACTION</vt:lpstr>
      <vt:lpstr>PowerPoint Presentation</vt:lpstr>
      <vt:lpstr> DIFFRACTION</vt:lpstr>
      <vt:lpstr>       DIFFRACTION GRATING  </vt:lpstr>
      <vt:lpstr> He –Ne Laser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SANTHOSHII</dc:creator>
  <cp:lastModifiedBy>ss</cp:lastModifiedBy>
  <cp:revision>48</cp:revision>
  <dcterms:created xsi:type="dcterms:W3CDTF">2019-03-27T10:39:17Z</dcterms:created>
  <dcterms:modified xsi:type="dcterms:W3CDTF">2015-11-11T03:52:47Z</dcterms:modified>
</cp:coreProperties>
</file>